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0DF479-7A64-48DD-9EC7-7599D18DD85B}" type="datetimeFigureOut">
              <a:rPr lang="ar-EG" smtClean="0"/>
              <a:t>12/08/1441</a:t>
            </a:fld>
            <a:endParaRPr lang="ar-EG"/>
          </a:p>
        </p:txBody>
      </p:sp>
      <p:sp>
        <p:nvSpPr>
          <p:cNvPr id="5" name="Footer Placeholder 4"/>
          <p:cNvSpPr>
            <a:spLocks noGrp="1"/>
          </p:cNvSpPr>
          <p:nvPr>
            <p:ph type="ftr" sz="quarter" idx="11"/>
          </p:nvPr>
        </p:nvSpPr>
        <p:spPr>
          <a:xfrm>
            <a:off x="2416500" y="329307"/>
            <a:ext cx="4973915" cy="309201"/>
          </a:xfrm>
        </p:spPr>
        <p:txBody>
          <a:bodyPr/>
          <a:lstStyle/>
          <a:p>
            <a:endParaRPr lang="ar-EG"/>
          </a:p>
        </p:txBody>
      </p:sp>
      <p:sp>
        <p:nvSpPr>
          <p:cNvPr id="6" name="Slide Number Placeholder 5"/>
          <p:cNvSpPr>
            <a:spLocks noGrp="1"/>
          </p:cNvSpPr>
          <p:nvPr>
            <p:ph type="sldNum" sz="quarter" idx="12"/>
          </p:nvPr>
        </p:nvSpPr>
        <p:spPr>
          <a:xfrm>
            <a:off x="1437664" y="798973"/>
            <a:ext cx="811019" cy="503578"/>
          </a:xfrm>
        </p:spPr>
        <p:txBody>
          <a:bodyPr/>
          <a:lstStyle/>
          <a:p>
            <a:fld id="{F26673DB-EDD9-4755-B7A9-76EFD5A56430}" type="slidenum">
              <a:rPr lang="ar-EG" smtClean="0"/>
              <a:t>‹#›</a:t>
            </a:fld>
            <a:endParaRPr lang="ar-EG"/>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23332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0DF479-7A64-48DD-9EC7-7599D18DD85B}" type="datetimeFigureOut">
              <a:rPr lang="ar-EG" smtClean="0"/>
              <a:t>12/08/1441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26673DB-EDD9-4755-B7A9-76EFD5A56430}" type="slidenum">
              <a:rPr lang="ar-EG" smtClean="0"/>
              <a:t>‹#›</a:t>
            </a:fld>
            <a:endParaRPr lang="ar-EG"/>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05006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0DF479-7A64-48DD-9EC7-7599D18DD85B}" type="datetimeFigureOut">
              <a:rPr lang="ar-EG" smtClean="0"/>
              <a:t>12/08/1441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26673DB-EDD9-4755-B7A9-76EFD5A56430}" type="slidenum">
              <a:rPr lang="ar-EG" smtClean="0"/>
              <a:t>‹#›</a:t>
            </a:fld>
            <a:endParaRPr lang="ar-EG"/>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19640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0DF479-7A64-48DD-9EC7-7599D18DD85B}" type="datetimeFigureOut">
              <a:rPr lang="ar-EG" smtClean="0"/>
              <a:t>12/08/1441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26673DB-EDD9-4755-B7A9-76EFD5A56430}" type="slidenum">
              <a:rPr lang="ar-EG" smtClean="0"/>
              <a:t>‹#›</a:t>
            </a:fld>
            <a:endParaRPr lang="ar-EG"/>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94852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0DF479-7A64-48DD-9EC7-7599D18DD85B}" type="datetimeFigureOut">
              <a:rPr lang="ar-EG" smtClean="0"/>
              <a:t>12/08/1441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26673DB-EDD9-4755-B7A9-76EFD5A56430}" type="slidenum">
              <a:rPr lang="ar-EG" smtClean="0"/>
              <a:t>‹#›</a:t>
            </a:fld>
            <a:endParaRPr lang="ar-EG"/>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73594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0DF479-7A64-48DD-9EC7-7599D18DD85B}" type="datetimeFigureOut">
              <a:rPr lang="ar-EG" smtClean="0"/>
              <a:t>12/08/1441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26673DB-EDD9-4755-B7A9-76EFD5A56430}" type="slidenum">
              <a:rPr lang="ar-EG" smtClean="0"/>
              <a:t>‹#›</a:t>
            </a:fld>
            <a:endParaRPr lang="ar-EG"/>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38898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0DF479-7A64-48DD-9EC7-7599D18DD85B}" type="datetimeFigureOut">
              <a:rPr lang="ar-EG" smtClean="0"/>
              <a:t>12/08/1441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26673DB-EDD9-4755-B7A9-76EFD5A56430}" type="slidenum">
              <a:rPr lang="ar-EG" smtClean="0"/>
              <a:t>‹#›</a:t>
            </a:fld>
            <a:endParaRPr lang="ar-EG"/>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51851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D0DF479-7A64-48DD-9EC7-7599D18DD85B}" type="datetimeFigureOut">
              <a:rPr lang="ar-EG" smtClean="0"/>
              <a:t>12/08/1441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26673DB-EDD9-4755-B7A9-76EFD5A56430}" type="slidenum">
              <a:rPr lang="ar-EG" smtClean="0"/>
              <a:t>‹#›</a:t>
            </a:fld>
            <a:endParaRPr lang="ar-EG"/>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21265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0DF479-7A64-48DD-9EC7-7599D18DD85B}" type="datetimeFigureOut">
              <a:rPr lang="ar-EG" smtClean="0"/>
              <a:t>12/08/1441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26673DB-EDD9-4755-B7A9-76EFD5A56430}" type="slidenum">
              <a:rPr lang="ar-EG" smtClean="0"/>
              <a:t>‹#›</a:t>
            </a:fld>
            <a:endParaRPr lang="ar-EG"/>
          </a:p>
        </p:txBody>
      </p:sp>
    </p:spTree>
    <p:extLst>
      <p:ext uri="{BB962C8B-B14F-4D97-AF65-F5344CB8AC3E}">
        <p14:creationId xmlns:p14="http://schemas.microsoft.com/office/powerpoint/2010/main" val="3495652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0DF479-7A64-48DD-9EC7-7599D18DD85B}" type="datetimeFigureOut">
              <a:rPr lang="ar-EG" smtClean="0"/>
              <a:t>12/08/1441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26673DB-EDD9-4755-B7A9-76EFD5A56430}" type="slidenum">
              <a:rPr lang="ar-EG" smtClean="0"/>
              <a:t>‹#›</a:t>
            </a:fld>
            <a:endParaRPr lang="ar-EG"/>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34938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ED0DF479-7A64-48DD-9EC7-7599D18DD85B}" type="datetimeFigureOut">
              <a:rPr lang="ar-EG" smtClean="0"/>
              <a:t>12/08/1441</a:t>
            </a:fld>
            <a:endParaRPr lang="ar-EG"/>
          </a:p>
        </p:txBody>
      </p:sp>
      <p:sp>
        <p:nvSpPr>
          <p:cNvPr id="6" name="Footer Placeholder 5"/>
          <p:cNvSpPr>
            <a:spLocks noGrp="1"/>
          </p:cNvSpPr>
          <p:nvPr>
            <p:ph type="ftr" sz="quarter" idx="11"/>
          </p:nvPr>
        </p:nvSpPr>
        <p:spPr>
          <a:xfrm>
            <a:off x="1447382" y="318640"/>
            <a:ext cx="5541004" cy="320931"/>
          </a:xfrm>
        </p:spPr>
        <p:txBody>
          <a:bodyPr/>
          <a:lstStyle/>
          <a:p>
            <a:endParaRPr lang="ar-EG"/>
          </a:p>
        </p:txBody>
      </p:sp>
      <p:sp>
        <p:nvSpPr>
          <p:cNvPr id="7" name="Slide Number Placeholder 6"/>
          <p:cNvSpPr>
            <a:spLocks noGrp="1"/>
          </p:cNvSpPr>
          <p:nvPr>
            <p:ph type="sldNum" sz="quarter" idx="12"/>
          </p:nvPr>
        </p:nvSpPr>
        <p:spPr/>
        <p:txBody>
          <a:bodyPr/>
          <a:lstStyle/>
          <a:p>
            <a:fld id="{F26673DB-EDD9-4755-B7A9-76EFD5A56430}" type="slidenum">
              <a:rPr lang="ar-EG" smtClean="0"/>
              <a:t>‹#›</a:t>
            </a:fld>
            <a:endParaRPr lang="ar-EG"/>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41200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D0DF479-7A64-48DD-9EC7-7599D18DD85B}" type="datetimeFigureOut">
              <a:rPr lang="ar-EG" smtClean="0"/>
              <a:t>12/08/1441</a:t>
            </a:fld>
            <a:endParaRPr lang="ar-EG"/>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F26673DB-EDD9-4755-B7A9-76EFD5A56430}" type="slidenum">
              <a:rPr lang="ar-EG" smtClean="0"/>
              <a:t>‹#›</a:t>
            </a:fld>
            <a:endParaRPr lang="ar-EG"/>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89176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9E91A-2F2C-4D8B-9F73-06229E90AB8C}"/>
              </a:ext>
            </a:extLst>
          </p:cNvPr>
          <p:cNvSpPr>
            <a:spLocks noGrp="1"/>
          </p:cNvSpPr>
          <p:nvPr>
            <p:ph type="title"/>
          </p:nvPr>
        </p:nvSpPr>
        <p:spPr>
          <a:xfrm>
            <a:off x="831850" y="1097280"/>
            <a:ext cx="10515600" cy="3492183"/>
          </a:xfrm>
        </p:spPr>
        <p:txBody>
          <a:bodyPr>
            <a:normAutofit/>
          </a:bodyPr>
          <a:lstStyle/>
          <a:p>
            <a:pPr algn="ctr"/>
            <a:r>
              <a:rPr lang="ar-EG" dirty="0">
                <a:solidFill>
                  <a:srgbClr val="FF0000"/>
                </a:solidFill>
              </a:rPr>
              <a:t>إدارة فرق العمل </a:t>
            </a:r>
            <a:br>
              <a:rPr lang="en-US" dirty="0">
                <a:solidFill>
                  <a:srgbClr val="FF0000"/>
                </a:solidFill>
              </a:rPr>
            </a:br>
            <a:r>
              <a:rPr lang="ar-EG" dirty="0">
                <a:solidFill>
                  <a:srgbClr val="FF0000"/>
                </a:solidFill>
              </a:rPr>
              <a:t>و قياس الأداء المتوازن</a:t>
            </a:r>
            <a:br>
              <a:rPr lang="ar-EG" dirty="0">
                <a:solidFill>
                  <a:srgbClr val="FF0000"/>
                </a:solidFill>
              </a:rPr>
            </a:br>
            <a:br>
              <a:rPr lang="en-US" dirty="0">
                <a:solidFill>
                  <a:srgbClr val="FF0000"/>
                </a:solidFill>
              </a:rPr>
            </a:br>
            <a:endParaRPr lang="ar-EG" dirty="0"/>
          </a:p>
        </p:txBody>
      </p:sp>
      <p:sp>
        <p:nvSpPr>
          <p:cNvPr id="3" name="Text Placeholder 2">
            <a:extLst>
              <a:ext uri="{FF2B5EF4-FFF2-40B4-BE49-F238E27FC236}">
                <a16:creationId xmlns:a16="http://schemas.microsoft.com/office/drawing/2014/main" id="{C712E617-5867-4F87-B996-82D207AD1BD8}"/>
              </a:ext>
            </a:extLst>
          </p:cNvPr>
          <p:cNvSpPr>
            <a:spLocks noGrp="1"/>
          </p:cNvSpPr>
          <p:nvPr>
            <p:ph type="body" idx="1"/>
          </p:nvPr>
        </p:nvSpPr>
        <p:spPr>
          <a:xfrm>
            <a:off x="831850" y="3291841"/>
            <a:ext cx="10515600" cy="2797810"/>
          </a:xfrm>
        </p:spPr>
        <p:txBody>
          <a:bodyPr/>
          <a:lstStyle/>
          <a:p>
            <a:pPr algn="ctr"/>
            <a:r>
              <a:rPr lang="ar-EG" sz="3200" kern="10" dirty="0">
                <a:ln w="25400">
                  <a:solidFill>
                    <a:schemeClr val="tx1"/>
                  </a:solidFill>
                  <a:round/>
                  <a:headEnd/>
                  <a:tailEnd/>
                </a:ln>
                <a:solidFill>
                  <a:srgbClr val="FF0000"/>
                </a:solidFill>
                <a:effectLst>
                  <a:outerShdw dist="35921" dir="2700000" algn="ctr" rotWithShape="0">
                    <a:srgbClr val="C0C0C0">
                      <a:alpha val="80000"/>
                    </a:srgbClr>
                  </a:outerShdw>
                </a:effectLst>
                <a:latin typeface="PT Bold Heading"/>
              </a:rPr>
              <a:t>دبلوم مهنى شعبة ضمان الجودة الاعتماد مقرر تحليل المهام  وتصميم المخرجات</a:t>
            </a:r>
          </a:p>
          <a:p>
            <a:endParaRPr lang="ar-EG" dirty="0"/>
          </a:p>
        </p:txBody>
      </p:sp>
    </p:spTree>
    <p:extLst>
      <p:ext uri="{BB962C8B-B14F-4D97-AF65-F5344CB8AC3E}">
        <p14:creationId xmlns:p14="http://schemas.microsoft.com/office/powerpoint/2010/main" val="3006770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4948C-4D3A-4003-AEF1-E6A5FE41554B}"/>
              </a:ext>
            </a:extLst>
          </p:cNvPr>
          <p:cNvSpPr>
            <a:spLocks noGrp="1"/>
          </p:cNvSpPr>
          <p:nvPr>
            <p:ph type="title"/>
          </p:nvPr>
        </p:nvSpPr>
        <p:spPr>
          <a:xfrm>
            <a:off x="1154954" y="506437"/>
            <a:ext cx="9241071" cy="1174195"/>
          </a:xfrm>
        </p:spPr>
        <p:txBody>
          <a:bodyPr/>
          <a:lstStyle/>
          <a:p>
            <a:pPr algn="r"/>
            <a:r>
              <a:rPr lang="ar-SA" b="1" dirty="0"/>
              <a:t>أنواع معدلات الأداء : </a:t>
            </a:r>
            <a:br>
              <a:rPr lang="en-US" b="1" dirty="0"/>
            </a:br>
            <a:endParaRPr lang="ar-EG" dirty="0"/>
          </a:p>
        </p:txBody>
      </p:sp>
      <p:sp>
        <p:nvSpPr>
          <p:cNvPr id="3" name="Content Placeholder 2">
            <a:extLst>
              <a:ext uri="{FF2B5EF4-FFF2-40B4-BE49-F238E27FC236}">
                <a16:creationId xmlns:a16="http://schemas.microsoft.com/office/drawing/2014/main" id="{290C1DCA-3676-4571-81C5-C70EB948944E}"/>
              </a:ext>
            </a:extLst>
          </p:cNvPr>
          <p:cNvSpPr>
            <a:spLocks noGrp="1"/>
          </p:cNvSpPr>
          <p:nvPr>
            <p:ph idx="1"/>
          </p:nvPr>
        </p:nvSpPr>
        <p:spPr>
          <a:xfrm>
            <a:off x="0" y="2250831"/>
            <a:ext cx="12192000" cy="4607169"/>
          </a:xfrm>
        </p:spPr>
        <p:txBody>
          <a:bodyPr>
            <a:normAutofit/>
          </a:bodyPr>
          <a:lstStyle/>
          <a:p>
            <a:r>
              <a:rPr lang="ar-SA" sz="2400" dirty="0"/>
              <a:t>تتمثل أنواع معدلات الأداء في : </a:t>
            </a:r>
            <a:endParaRPr lang="en-US" sz="2400" dirty="0"/>
          </a:p>
          <a:p>
            <a:pPr lvl="0"/>
            <a:r>
              <a:rPr lang="ar-SA" sz="2400" dirty="0"/>
              <a:t>أداء ممتاز : ويكون صاحبه ذات مهارة عالية، لديه دافعية نحو العمل، يمتلك قدرات فائقة، ينجز عمله بسرعة، يوظف كل ما تعلمه في مجال عمله مع مراعاة الاستفادة من كل ما هو جديد ومفيد.  </a:t>
            </a:r>
            <a:endParaRPr lang="en-US" sz="2400" dirty="0"/>
          </a:p>
          <a:p>
            <a:pPr lvl="0"/>
            <a:r>
              <a:rPr lang="ar-SA" sz="2400" dirty="0"/>
              <a:t>أداء مرضي : ويكون صاحبه محققاً للمطلوب دون زيادة، ويمكن من خلال التوجيه والإرشاد أن يصل إلى مستوى أعلى من الأداء.  </a:t>
            </a:r>
            <a:endParaRPr lang="en-US" sz="2400" dirty="0"/>
          </a:p>
          <a:p>
            <a:pPr lvl="0"/>
            <a:r>
              <a:rPr lang="ar-SA" sz="2400" dirty="0"/>
              <a:t>أداء أقل من المتوسط : ويكون صاحبه بعيد عن المعدل المتفق عليه، تنقصه الدافعية نحو العمل، غير مقتنع بما يقوم به، يحتاج إلى توجيه وإرشاد أكبر.  </a:t>
            </a:r>
            <a:endParaRPr lang="en-US" sz="2400" dirty="0"/>
          </a:p>
          <a:p>
            <a:r>
              <a:rPr lang="ar-SA" sz="2400" dirty="0"/>
              <a:t>أداء غير مرضي : ويكون صاحبه فاقداً لمجموعة كبيرة من القدرات أو المهارات، ليس لديه رغبة للعمل، يحتاج إلى تدريب جديد وإرشاد خاص. </a:t>
            </a:r>
            <a:endParaRPr lang="ar-EG" sz="2400" dirty="0"/>
          </a:p>
        </p:txBody>
      </p:sp>
    </p:spTree>
    <p:extLst>
      <p:ext uri="{BB962C8B-B14F-4D97-AF65-F5344CB8AC3E}">
        <p14:creationId xmlns:p14="http://schemas.microsoft.com/office/powerpoint/2010/main" val="2852388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048B6-96B6-4A35-8EF2-3B6F4A9829E5}"/>
              </a:ext>
            </a:extLst>
          </p:cNvPr>
          <p:cNvSpPr>
            <a:spLocks noGrp="1"/>
          </p:cNvSpPr>
          <p:nvPr>
            <p:ph type="title"/>
          </p:nvPr>
        </p:nvSpPr>
        <p:spPr/>
        <p:txBody>
          <a:bodyPr/>
          <a:lstStyle/>
          <a:p>
            <a:pPr algn="r"/>
            <a:r>
              <a:rPr lang="ar-SA" dirty="0"/>
              <a:t>بطاقة الأداء المتوازن </a:t>
            </a:r>
            <a:r>
              <a:rPr lang="ar-EG" dirty="0"/>
              <a:t>:</a:t>
            </a:r>
          </a:p>
        </p:txBody>
      </p:sp>
      <p:sp>
        <p:nvSpPr>
          <p:cNvPr id="3" name="Content Placeholder 2">
            <a:extLst>
              <a:ext uri="{FF2B5EF4-FFF2-40B4-BE49-F238E27FC236}">
                <a16:creationId xmlns:a16="http://schemas.microsoft.com/office/drawing/2014/main" id="{33EDB385-3489-4580-9B7B-B69DB6F813AF}"/>
              </a:ext>
            </a:extLst>
          </p:cNvPr>
          <p:cNvSpPr>
            <a:spLocks noGrp="1"/>
          </p:cNvSpPr>
          <p:nvPr>
            <p:ph idx="1"/>
          </p:nvPr>
        </p:nvSpPr>
        <p:spPr>
          <a:xfrm>
            <a:off x="0" y="2264898"/>
            <a:ext cx="12192000" cy="4754880"/>
          </a:xfrm>
        </p:spPr>
        <p:txBody>
          <a:bodyPr>
            <a:normAutofit lnSpcReduction="10000"/>
          </a:bodyPr>
          <a:lstStyle/>
          <a:p>
            <a:r>
              <a:rPr lang="ar-SA" sz="2400" dirty="0"/>
              <a:t>هي بمثابة منهجية رقابية، تستخدم كإطار متعدد الأبعاد لوصف وتنفيذ وإدارة إستراتيجية المؤسسة في جميع وحداتها الإدارية، وبمعنى آخر فهي تعد أداة إدارية تقدم مقياس شامل عن كيفية تقدم المؤسسة نحو تحقيق أهدافها الإستراتيجية.  </a:t>
            </a:r>
            <a:endParaRPr lang="en-US" sz="2400" dirty="0"/>
          </a:p>
          <a:p>
            <a:r>
              <a:rPr lang="ar-SA" sz="2400" dirty="0"/>
              <a:t>عبارة عن فلسفة إدارية تحقق الأهداف الإستراتيجية للمؤسسة من خلال تقييم الأداء المالي والتشغيلي والاستراتيجي وفق إطار متكامل من المقاييس المالية وغير المالية، وبشكل متوازن يوفر معلومات متكاملة عن أداء المؤسسة.  </a:t>
            </a:r>
            <a:endParaRPr lang="en-US" sz="2400" dirty="0"/>
          </a:p>
          <a:p>
            <a:r>
              <a:rPr lang="ar-SA" sz="2400" dirty="0"/>
              <a:t>صاحب النظرية العلمية التي قامت عليها هذه البطاقة : روبرت كابلن، ديفيد نورتون.  </a:t>
            </a:r>
            <a:r>
              <a:rPr lang="ar-EG" sz="2400" dirty="0"/>
              <a:t>،</a:t>
            </a:r>
            <a:r>
              <a:rPr lang="ar-SA" sz="2400" dirty="0"/>
              <a:t> جامعة هارفارد (1992).  </a:t>
            </a:r>
            <a:endParaRPr lang="en-US" sz="2400" dirty="0"/>
          </a:p>
          <a:p>
            <a:pPr marL="0" indent="0">
              <a:buNone/>
            </a:pPr>
            <a:r>
              <a:rPr lang="ar-EG" sz="2400" dirty="0"/>
              <a:t> وتتمثل </a:t>
            </a:r>
            <a:r>
              <a:rPr lang="ar-SA" sz="2400" dirty="0"/>
              <a:t>محتويات البطاقة </a:t>
            </a:r>
            <a:r>
              <a:rPr lang="ar-EG" sz="2400" dirty="0"/>
              <a:t>فى </a:t>
            </a:r>
            <a:r>
              <a:rPr lang="ar-SA" sz="2400" dirty="0"/>
              <a:t>معلومات موجزة وكافية عن مؤشرات الأداء في المؤسسة، وتتيح هذه المعلومات رؤية واضحة للإدارة العليا عن متابعة الأداء وفق الأهداف الموضوعة، وبالتالي تستطيع المؤسسة أن تفكر في المستقبل. </a:t>
            </a:r>
            <a:endParaRPr lang="ar-EG" sz="2400" dirty="0"/>
          </a:p>
          <a:p>
            <a:pPr marL="0" indent="0">
              <a:buNone/>
            </a:pPr>
            <a:r>
              <a:rPr lang="ar-SA" sz="2400" dirty="0"/>
              <a:t>فكرة بطاقة الأداء المتوازن : تقوم على توزيع مجموعة متوازنة من الأهداف المترابطة على الأبعاد التي تمثل طبيعة عمل المؤسسة، مع الأخذ في الاعتبار أن الأبعاد واحدة لكل المؤسسات، خدمية كانت أو إنتاجية، في حين أن الأهداف تختلف من مؤسسة إلى أخرى.  </a:t>
            </a:r>
            <a:endParaRPr lang="en-US" sz="2400" dirty="0"/>
          </a:p>
          <a:p>
            <a:endParaRPr lang="ar-EG" sz="2400" dirty="0"/>
          </a:p>
        </p:txBody>
      </p:sp>
    </p:spTree>
    <p:extLst>
      <p:ext uri="{BB962C8B-B14F-4D97-AF65-F5344CB8AC3E}">
        <p14:creationId xmlns:p14="http://schemas.microsoft.com/office/powerpoint/2010/main" val="3854614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FEDD9-1188-4292-90F6-9AA0D9D50ADD}"/>
              </a:ext>
            </a:extLst>
          </p:cNvPr>
          <p:cNvSpPr>
            <a:spLocks noGrp="1"/>
          </p:cNvSpPr>
          <p:nvPr>
            <p:ph type="title"/>
          </p:nvPr>
        </p:nvSpPr>
        <p:spPr/>
        <p:txBody>
          <a:bodyPr/>
          <a:lstStyle/>
          <a:p>
            <a:pPr algn="r"/>
            <a:r>
              <a:rPr lang="ar-SA" dirty="0"/>
              <a:t>أبعاد بطاقة الأداء المتوازن </a:t>
            </a:r>
            <a:r>
              <a:rPr lang="ar-EG" dirty="0"/>
              <a:t>:</a:t>
            </a:r>
          </a:p>
        </p:txBody>
      </p:sp>
      <p:sp>
        <p:nvSpPr>
          <p:cNvPr id="3" name="Content Placeholder 2">
            <a:extLst>
              <a:ext uri="{FF2B5EF4-FFF2-40B4-BE49-F238E27FC236}">
                <a16:creationId xmlns:a16="http://schemas.microsoft.com/office/drawing/2014/main" id="{D4EE9FE9-47C1-4D85-BF6E-5768AAD83A93}"/>
              </a:ext>
            </a:extLst>
          </p:cNvPr>
          <p:cNvSpPr>
            <a:spLocks noGrp="1"/>
          </p:cNvSpPr>
          <p:nvPr>
            <p:ph idx="1"/>
          </p:nvPr>
        </p:nvSpPr>
        <p:spPr>
          <a:xfrm>
            <a:off x="0" y="2278966"/>
            <a:ext cx="12070080" cy="4579034"/>
          </a:xfrm>
        </p:spPr>
        <p:txBody>
          <a:bodyPr>
            <a:normAutofit fontScale="85000" lnSpcReduction="10000"/>
          </a:bodyPr>
          <a:lstStyle/>
          <a:p>
            <a:r>
              <a:rPr lang="ar-SA" sz="2400" dirty="0"/>
              <a:t>وتتمثل في أربعة أبعاد هي : </a:t>
            </a:r>
            <a:endParaRPr lang="en-US" sz="2400" dirty="0"/>
          </a:p>
          <a:p>
            <a:r>
              <a:rPr lang="ar-SA" sz="2400" dirty="0"/>
              <a:t>البعد المالي : ويركز على الأهداف التي تسعى المؤسسة لتحقيقها وتكون نتائجها ذات طابع مالي، ومن ثم يمكن أن يقاس بلغة الأرقام، كما انه يهتم بوضع المقاييس الداخلية والخارجية لتحديد مدى مساهمة إستراتيجية المؤسسة في تحقيق التحسينات المالية لها</a:t>
            </a:r>
            <a:r>
              <a:rPr lang="ar-EG" sz="2400" dirty="0"/>
              <a:t>.</a:t>
            </a:r>
          </a:p>
          <a:p>
            <a:r>
              <a:rPr lang="ar-SA" sz="2400" dirty="0"/>
              <a:t>البعد التوقعي : ويركز على ما تتوقع المؤسسة تحقيقه من خدمة نحو ذوي العلاقة، مع تطوير أساليب العمل في جميع مجالات ووحدات المؤسسة، كما انه يهتم بقياس المعايير الخارجية التي تحدد المكانة الحالية والمستقبلية للمؤسسة من منظور عملائها أو المستفيدين منها</a:t>
            </a:r>
            <a:r>
              <a:rPr lang="ar-EG" sz="2400" dirty="0"/>
              <a:t>.</a:t>
            </a:r>
          </a:p>
          <a:p>
            <a:r>
              <a:rPr lang="ar-SA" sz="2400" dirty="0"/>
              <a:t>البعد الإجرائي : ويركز على الإجراءات الداخلية التي تتخذها المؤسسة من أجل تحسين وتطوير أداء العمل بكل وحداتها، كما انه يركز على أداء العاملين بالمؤسسة، والتأكد من حسن سير العمليات، وفاعلية الإجراءات الداخلية، أي انه يهتم بالبيئة الداخلية للمؤسسة ككل.  </a:t>
            </a:r>
            <a:endParaRPr lang="en-US" sz="2400" dirty="0"/>
          </a:p>
          <a:p>
            <a:r>
              <a:rPr lang="ar-SA" sz="2400" dirty="0"/>
              <a:t>البعد التعليمي والتنموي : ويركز على كل ما تنشد المؤسسة تحقيقه من خلال تعلم دروس وخبرات عملية مع الأخذ في الاعتبار مراجعة الأنظمة التي تستخدم لانجاز الأعمال باستمرار، أي انه يركز على المقاييس الداخلية والخارجية التي تظهر الإمكانات المحتملة بتطور البنية التحتية والقدرات البشرية، مع الاهتمام بالتكيف مع البيئة الخارجية من خلال استثمار أنظمة المؤسسة في أداء خدمة جيدة لجماهيرها.  </a:t>
            </a:r>
            <a:endParaRPr lang="en-US" sz="2400" dirty="0"/>
          </a:p>
          <a:p>
            <a:endParaRPr lang="ar-EG" sz="3200" dirty="0"/>
          </a:p>
        </p:txBody>
      </p:sp>
    </p:spTree>
    <p:extLst>
      <p:ext uri="{BB962C8B-B14F-4D97-AF65-F5344CB8AC3E}">
        <p14:creationId xmlns:p14="http://schemas.microsoft.com/office/powerpoint/2010/main" val="706972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53421-6946-4027-842A-DFC9E9D90338}"/>
              </a:ext>
            </a:extLst>
          </p:cNvPr>
          <p:cNvSpPr>
            <a:spLocks noGrp="1"/>
          </p:cNvSpPr>
          <p:nvPr>
            <p:ph type="title"/>
          </p:nvPr>
        </p:nvSpPr>
        <p:spPr/>
        <p:txBody>
          <a:bodyPr/>
          <a:lstStyle/>
          <a:p>
            <a:pPr algn="r"/>
            <a:r>
              <a:rPr lang="ar-SA" b="1" i="1" dirty="0"/>
              <a:t>مقدمــــة</a:t>
            </a:r>
            <a:endParaRPr lang="ar-EG" dirty="0"/>
          </a:p>
        </p:txBody>
      </p:sp>
      <p:sp>
        <p:nvSpPr>
          <p:cNvPr id="3" name="Content Placeholder 2">
            <a:extLst>
              <a:ext uri="{FF2B5EF4-FFF2-40B4-BE49-F238E27FC236}">
                <a16:creationId xmlns:a16="http://schemas.microsoft.com/office/drawing/2014/main" id="{8D1B5AE8-B4A2-4E34-B7EB-F4AB116DD2FA}"/>
              </a:ext>
            </a:extLst>
          </p:cNvPr>
          <p:cNvSpPr>
            <a:spLocks noGrp="1"/>
          </p:cNvSpPr>
          <p:nvPr>
            <p:ph idx="1"/>
          </p:nvPr>
        </p:nvSpPr>
        <p:spPr/>
        <p:txBody>
          <a:bodyPr/>
          <a:lstStyle/>
          <a:p>
            <a:pPr algn="r"/>
            <a:r>
              <a:rPr lang="ar-SA" dirty="0"/>
              <a:t>لاشك أن تكوين مجموعات عمل في أي مؤسسة </a:t>
            </a:r>
            <a:r>
              <a:rPr lang="ar-EG" dirty="0"/>
              <a:t>– خدمية كانت أم إنتاجية – </a:t>
            </a:r>
            <a:r>
              <a:rPr lang="ar-SA" dirty="0"/>
              <a:t>من شأنه أن يساعد على إيجاد ديناميكية جديدة</a:t>
            </a:r>
            <a:r>
              <a:rPr lang="ar-DZ" dirty="0"/>
              <a:t> في المؤسسة ذاتها، كما أنه </a:t>
            </a:r>
            <a:r>
              <a:rPr lang="ar-SA" dirty="0"/>
              <a:t>يساهم في توفير مناخ عمل أكثر جاذبية</a:t>
            </a:r>
            <a:r>
              <a:rPr lang="ar-EG" dirty="0"/>
              <a:t>، إلا أن ذلك يجب أن يجعلنا ننتبه </a:t>
            </a:r>
            <a:r>
              <a:rPr lang="ar-SA" dirty="0"/>
              <a:t>إلى بعض القواعد حتى تحث المجموعات على انجاز الأهداف التي بعثت أو تكونت من أجلها، ومن هذه القواعد أن تعمل كل مجموعة على تحقيق أهداف مشتركة على مدى طويل، بالإضافة إلى الانتباه إلى أهمية التبادل الوجداني بين أعضاء كل مجموعة والعمل على توظيف قدرات أفرادها من أجل تحقيق أهداف الم</a:t>
            </a:r>
            <a:r>
              <a:rPr lang="ar-EG" dirty="0"/>
              <a:t>ؤسسة.</a:t>
            </a:r>
          </a:p>
        </p:txBody>
      </p:sp>
    </p:spTree>
    <p:extLst>
      <p:ext uri="{BB962C8B-B14F-4D97-AF65-F5344CB8AC3E}">
        <p14:creationId xmlns:p14="http://schemas.microsoft.com/office/powerpoint/2010/main" val="1154472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D847C-C438-4844-AB19-8B9D759301EA}"/>
              </a:ext>
            </a:extLst>
          </p:cNvPr>
          <p:cNvSpPr>
            <a:spLocks noGrp="1"/>
          </p:cNvSpPr>
          <p:nvPr>
            <p:ph type="title"/>
          </p:nvPr>
        </p:nvSpPr>
        <p:spPr/>
        <p:txBody>
          <a:bodyPr/>
          <a:lstStyle/>
          <a:p>
            <a:pPr algn="r"/>
            <a:r>
              <a:rPr lang="ar-SA" b="1" i="1" dirty="0"/>
              <a:t>مفهوم الفريق : </a:t>
            </a:r>
            <a:br>
              <a:rPr lang="en-US" b="1" dirty="0"/>
            </a:br>
            <a:endParaRPr lang="ar-EG" dirty="0"/>
          </a:p>
        </p:txBody>
      </p:sp>
      <p:sp>
        <p:nvSpPr>
          <p:cNvPr id="3" name="Content Placeholder 2">
            <a:extLst>
              <a:ext uri="{FF2B5EF4-FFF2-40B4-BE49-F238E27FC236}">
                <a16:creationId xmlns:a16="http://schemas.microsoft.com/office/drawing/2014/main" id="{6A4B73AE-BF5F-4A8D-91AF-7D32B198E960}"/>
              </a:ext>
            </a:extLst>
          </p:cNvPr>
          <p:cNvSpPr>
            <a:spLocks noGrp="1"/>
          </p:cNvSpPr>
          <p:nvPr>
            <p:ph idx="1"/>
          </p:nvPr>
        </p:nvSpPr>
        <p:spPr/>
        <p:txBody>
          <a:bodyPr>
            <a:normAutofit fontScale="92500" lnSpcReduction="10000"/>
          </a:bodyPr>
          <a:lstStyle/>
          <a:p>
            <a:pPr algn="r"/>
            <a:r>
              <a:rPr lang="ar-SA" sz="3600" dirty="0"/>
              <a:t>يعد ال</a:t>
            </a:r>
            <a:r>
              <a:rPr lang="ar-EG" sz="3600" dirty="0"/>
              <a:t>فريق</a:t>
            </a:r>
            <a:r>
              <a:rPr lang="ar-SA" sz="3600" dirty="0"/>
              <a:t> بمثابة وحدة تتكون من أفراد متفاعلين و مترابطين، و بالتالي فإن مايحدد سلوك الفرد داخل ال</a:t>
            </a:r>
            <a:r>
              <a:rPr lang="ar-EG" sz="3600" dirty="0"/>
              <a:t>فريق</a:t>
            </a:r>
            <a:r>
              <a:rPr lang="ar-SA" sz="3600" dirty="0"/>
              <a:t> هو جملة من العناصر النفسية والاجتماعية</a:t>
            </a:r>
            <a:r>
              <a:rPr lang="ar-DZ" sz="3600" dirty="0"/>
              <a:t> (السيكولوجية)</a:t>
            </a:r>
            <a:r>
              <a:rPr lang="ar-SA" sz="3600" dirty="0"/>
              <a:t> المكونة للبيئة التي يعيش فيها الفريق، بالإضافة إلى وجود علاقات تنشأ بين هؤلاء الأفراد، معنى ذلك أن ال</a:t>
            </a:r>
            <a:r>
              <a:rPr lang="ar-EG" sz="3600" dirty="0"/>
              <a:t>فريق</a:t>
            </a:r>
            <a:r>
              <a:rPr lang="ar-SA" sz="3600" dirty="0"/>
              <a:t> ه</a:t>
            </a:r>
            <a:r>
              <a:rPr lang="ar-EG" sz="3600" dirty="0"/>
              <a:t>و</a:t>
            </a:r>
            <a:r>
              <a:rPr lang="ar-SA" sz="3600" dirty="0"/>
              <a:t> شخص معنوي له غاية واحدة ووجود واحد، وحركة ذاتية خاصة</a:t>
            </a:r>
            <a:r>
              <a:rPr lang="ar-DZ" sz="3600" dirty="0"/>
              <a:t>، </a:t>
            </a:r>
            <a:r>
              <a:rPr lang="ar-SA" sz="3600" dirty="0"/>
              <a:t>وهدف مشترك.</a:t>
            </a:r>
            <a:endParaRPr lang="ar-EG" sz="3600" dirty="0"/>
          </a:p>
        </p:txBody>
      </p:sp>
    </p:spTree>
    <p:extLst>
      <p:ext uri="{BB962C8B-B14F-4D97-AF65-F5344CB8AC3E}">
        <p14:creationId xmlns:p14="http://schemas.microsoft.com/office/powerpoint/2010/main" val="169738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DD216-FA0F-4C90-94CF-EEC5220A884E}"/>
              </a:ext>
            </a:extLst>
          </p:cNvPr>
          <p:cNvSpPr>
            <a:spLocks noGrp="1"/>
          </p:cNvSpPr>
          <p:nvPr>
            <p:ph type="title"/>
          </p:nvPr>
        </p:nvSpPr>
        <p:spPr/>
        <p:txBody>
          <a:bodyPr/>
          <a:lstStyle/>
          <a:p>
            <a:pPr algn="r"/>
            <a:r>
              <a:rPr lang="ar-SA" b="1" i="1" dirty="0"/>
              <a:t>مميزات العمل في الفريق :</a:t>
            </a:r>
            <a:endParaRPr lang="ar-EG" dirty="0"/>
          </a:p>
        </p:txBody>
      </p:sp>
      <p:sp>
        <p:nvSpPr>
          <p:cNvPr id="3" name="Content Placeholder 2">
            <a:extLst>
              <a:ext uri="{FF2B5EF4-FFF2-40B4-BE49-F238E27FC236}">
                <a16:creationId xmlns:a16="http://schemas.microsoft.com/office/drawing/2014/main" id="{91DFCA88-D564-4575-A294-370848ED46CE}"/>
              </a:ext>
            </a:extLst>
          </p:cNvPr>
          <p:cNvSpPr>
            <a:spLocks noGrp="1"/>
          </p:cNvSpPr>
          <p:nvPr>
            <p:ph idx="1"/>
          </p:nvPr>
        </p:nvSpPr>
        <p:spPr>
          <a:xfrm>
            <a:off x="1154954" y="2067951"/>
            <a:ext cx="10661908" cy="4979963"/>
          </a:xfrm>
        </p:spPr>
        <p:txBody>
          <a:bodyPr>
            <a:normAutofit fontScale="92500" lnSpcReduction="10000"/>
          </a:bodyPr>
          <a:lstStyle/>
          <a:p>
            <a:pPr algn="r" rtl="1"/>
            <a:r>
              <a:rPr lang="ar-SA" sz="2000" b="1" i="1" dirty="0"/>
              <a:t>تتمثل في : </a:t>
            </a:r>
            <a:endParaRPr lang="en-US" sz="2000" b="1" dirty="0"/>
          </a:p>
          <a:p>
            <a:pPr algn="r" rtl="1"/>
            <a:r>
              <a:rPr lang="ar-SA" sz="2000" dirty="0"/>
              <a:t> يساعد العمل في ال</a:t>
            </a:r>
            <a:r>
              <a:rPr lang="ar-EG" sz="2000" dirty="0"/>
              <a:t>فريق </a:t>
            </a:r>
            <a:r>
              <a:rPr lang="ar-SA" sz="2000" dirty="0"/>
              <a:t>على تحقيق الأهداف بسرعة أكبر وبأقل التكاليف. </a:t>
            </a:r>
            <a:endParaRPr lang="en-US" sz="2000" dirty="0"/>
          </a:p>
          <a:p>
            <a:pPr algn="r" rtl="1"/>
            <a:r>
              <a:rPr lang="ar-SA" sz="2000" dirty="0"/>
              <a:t> يعد ال</a:t>
            </a:r>
            <a:r>
              <a:rPr lang="ar-EG" sz="2000" dirty="0"/>
              <a:t>فريق</a:t>
            </a:r>
            <a:r>
              <a:rPr lang="ar-SA" sz="2000" dirty="0"/>
              <a:t> مصدر طاقة ودافعية، وهو ما يجعل العمل الصعب أقل مشقة. </a:t>
            </a:r>
            <a:endParaRPr lang="en-US" sz="2000" dirty="0"/>
          </a:p>
          <a:p>
            <a:pPr algn="r" rtl="1"/>
            <a:r>
              <a:rPr lang="ar-SA" sz="2000" dirty="0"/>
              <a:t>يمكن العمل في </a:t>
            </a:r>
            <a:r>
              <a:rPr lang="ar-EG" sz="2000" dirty="0"/>
              <a:t>الفريق </a:t>
            </a:r>
            <a:r>
              <a:rPr lang="ar-SA" sz="2000" dirty="0"/>
              <a:t>من</a:t>
            </a:r>
            <a:r>
              <a:rPr lang="ar-DZ" sz="2000" dirty="0"/>
              <a:t> استغلال</a:t>
            </a:r>
            <a:r>
              <a:rPr lang="ar-SA" sz="2000" dirty="0"/>
              <a:t> كل الطاقات والخبرات </a:t>
            </a:r>
            <a:r>
              <a:rPr lang="ar-DZ" sz="2000" dirty="0"/>
              <a:t>المتاحة. </a:t>
            </a:r>
            <a:endParaRPr lang="en-US" sz="2000" dirty="0"/>
          </a:p>
          <a:p>
            <a:pPr algn="r" rtl="1"/>
            <a:r>
              <a:rPr lang="ar-SA" sz="2000" dirty="0"/>
              <a:t>يسهل العمل في الفريق عملية التقارب، والتواصل بين </a:t>
            </a:r>
            <a:r>
              <a:rPr lang="ar-DZ" sz="2000" dirty="0"/>
              <a:t> أفراده. </a:t>
            </a:r>
            <a:endParaRPr lang="en-US" sz="2000" dirty="0"/>
          </a:p>
          <a:p>
            <a:pPr algn="r" rtl="1"/>
            <a:r>
              <a:rPr lang="ar-SA" sz="2000" dirty="0"/>
              <a:t>يعد ال</a:t>
            </a:r>
            <a:r>
              <a:rPr lang="ar-EG" sz="2000" dirty="0"/>
              <a:t>فريق</a:t>
            </a:r>
            <a:r>
              <a:rPr lang="ar-DZ" sz="2000" dirty="0"/>
              <a:t> بمثابة مساحة واسعة، ومجال أرحب للابتكار والإبداع. </a:t>
            </a:r>
            <a:endParaRPr lang="en-US" sz="2000" dirty="0"/>
          </a:p>
          <a:p>
            <a:pPr algn="r" rtl="1"/>
            <a:r>
              <a:rPr lang="ar-SA" sz="2000" dirty="0"/>
              <a:t>يسهل العمل في الفريق التواصل بين الأفراد</a:t>
            </a:r>
            <a:r>
              <a:rPr lang="ar-DZ" sz="2000" dirty="0"/>
              <a:t>. </a:t>
            </a:r>
            <a:endParaRPr lang="ar-EG" sz="2000" dirty="0"/>
          </a:p>
          <a:p>
            <a:r>
              <a:rPr lang="ar-SA" sz="2000" dirty="0"/>
              <a:t>يعتمد العمل في الفريق على طرق أكثر مرونة</a:t>
            </a:r>
            <a:r>
              <a:rPr lang="ar-DZ" sz="2000" dirty="0"/>
              <a:t>. </a:t>
            </a:r>
            <a:endParaRPr lang="en-US" sz="2000" dirty="0"/>
          </a:p>
          <a:p>
            <a:r>
              <a:rPr lang="ar-SA" sz="2000" dirty="0"/>
              <a:t>- يؤدي العمل في الفريق إلى الاعتراف المتبادل بإمكانات وكفاءة كل فرد فيه</a:t>
            </a:r>
            <a:r>
              <a:rPr lang="ar-DZ" sz="2000" dirty="0"/>
              <a:t>.  </a:t>
            </a:r>
            <a:endParaRPr lang="en-US" sz="2000" dirty="0"/>
          </a:p>
          <a:p>
            <a:r>
              <a:rPr lang="ar-SA" sz="2000" dirty="0"/>
              <a:t>- يساعد العمل في الفريق على تحمل المسؤولية والمشاركة الفعلية في اتخاذ القرارات</a:t>
            </a:r>
            <a:r>
              <a:rPr lang="ar-DZ" sz="2000" dirty="0"/>
              <a:t>. </a:t>
            </a:r>
            <a:endParaRPr lang="en-US" sz="2000" dirty="0"/>
          </a:p>
          <a:p>
            <a:r>
              <a:rPr lang="ar-SA" sz="2000" dirty="0"/>
              <a:t>- يدعم العمل في فريق الشعور بوجود هدف مشترك يعبر عن مصالح ورغبات أفراده.</a:t>
            </a:r>
            <a:endParaRPr lang="en-US" sz="2000" dirty="0"/>
          </a:p>
          <a:p>
            <a:pPr algn="r"/>
            <a:endParaRPr lang="ar-EG" sz="2000" dirty="0"/>
          </a:p>
        </p:txBody>
      </p:sp>
    </p:spTree>
    <p:extLst>
      <p:ext uri="{BB962C8B-B14F-4D97-AF65-F5344CB8AC3E}">
        <p14:creationId xmlns:p14="http://schemas.microsoft.com/office/powerpoint/2010/main" val="1283520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69A96-3C90-450D-A884-3EEFA29ACBA9}"/>
              </a:ext>
            </a:extLst>
          </p:cNvPr>
          <p:cNvSpPr>
            <a:spLocks noGrp="1"/>
          </p:cNvSpPr>
          <p:nvPr>
            <p:ph type="title"/>
          </p:nvPr>
        </p:nvSpPr>
        <p:spPr/>
        <p:txBody>
          <a:bodyPr/>
          <a:lstStyle/>
          <a:p>
            <a:pPr algn="r"/>
            <a:r>
              <a:rPr lang="ar-EG" dirty="0"/>
              <a:t>العوامل المساعدة على رفع أداء الفريق:</a:t>
            </a:r>
          </a:p>
        </p:txBody>
      </p:sp>
      <p:sp>
        <p:nvSpPr>
          <p:cNvPr id="3" name="Content Placeholder 2">
            <a:extLst>
              <a:ext uri="{FF2B5EF4-FFF2-40B4-BE49-F238E27FC236}">
                <a16:creationId xmlns:a16="http://schemas.microsoft.com/office/drawing/2014/main" id="{98CC238D-4763-4A8B-9226-BB459EAAFC76}"/>
              </a:ext>
            </a:extLst>
          </p:cNvPr>
          <p:cNvSpPr>
            <a:spLocks noGrp="1"/>
          </p:cNvSpPr>
          <p:nvPr>
            <p:ph idx="1"/>
          </p:nvPr>
        </p:nvSpPr>
        <p:spPr>
          <a:xfrm>
            <a:off x="1154954" y="2377440"/>
            <a:ext cx="9916320" cy="4480560"/>
          </a:xfrm>
        </p:spPr>
        <p:txBody>
          <a:bodyPr>
            <a:normAutofit lnSpcReduction="10000"/>
          </a:bodyPr>
          <a:lstStyle/>
          <a:p>
            <a:r>
              <a:rPr lang="ar-SA" sz="2400" b="1" i="1" dirty="0"/>
              <a:t>العوامل التي تساعد على رفع أداء الفريق : تتمثل في : </a:t>
            </a:r>
            <a:endParaRPr lang="en-US" sz="2400" b="1" dirty="0"/>
          </a:p>
          <a:p>
            <a:r>
              <a:rPr lang="ar-SA" sz="2400" dirty="0"/>
              <a:t>- وجود هدف مشترك يعكس التفاف فريق العمل حوله. </a:t>
            </a:r>
            <a:endParaRPr lang="en-US" sz="2400" dirty="0"/>
          </a:p>
          <a:p>
            <a:r>
              <a:rPr lang="ar-SA" sz="2400" dirty="0"/>
              <a:t>- محاولة استخدام كل الطاقات البشرية المتوفرة في أعضاء الفريق. </a:t>
            </a:r>
            <a:endParaRPr lang="en-US" sz="2400" dirty="0"/>
          </a:p>
          <a:p>
            <a:r>
              <a:rPr lang="ar-SA" sz="2400" dirty="0"/>
              <a:t>- وجود الثقة المتبادلة بين كل أعضاء الفريق، مع محاولة حل النزاعات بطرق سلمية. </a:t>
            </a:r>
            <a:endParaRPr lang="en-US" sz="2400" dirty="0"/>
          </a:p>
          <a:p>
            <a:r>
              <a:rPr lang="ar-SA" sz="2400" dirty="0"/>
              <a:t>- تدعيم مبدأ القيادة الجماعية. </a:t>
            </a:r>
            <a:endParaRPr lang="en-US" sz="2400" dirty="0"/>
          </a:p>
          <a:p>
            <a:r>
              <a:rPr lang="ar-SA" sz="2400" dirty="0"/>
              <a:t>- ايجابية التواصل بين أعضاء الفريق تجعله متماسكاً.  </a:t>
            </a:r>
            <a:endParaRPr lang="en-US" sz="2400" dirty="0"/>
          </a:p>
          <a:p>
            <a:r>
              <a:rPr lang="ar-SA" sz="2400" dirty="0"/>
              <a:t>- مشاركة الأفراد في اتخاذ القرارات يقوي انتمائهم للفريق. </a:t>
            </a:r>
            <a:endParaRPr lang="en-US" sz="2400" dirty="0"/>
          </a:p>
          <a:p>
            <a:r>
              <a:rPr lang="ar-SA" sz="2400" dirty="0"/>
              <a:t>- وجود التقييم الجماعي للأهداف</a:t>
            </a:r>
            <a:r>
              <a:rPr lang="ar-DZ" sz="2400" dirty="0"/>
              <a:t> والانجازات يدعم مبدأ الثواب والعقاب. </a:t>
            </a:r>
            <a:endParaRPr lang="en-US" sz="2400" dirty="0"/>
          </a:p>
          <a:p>
            <a:endParaRPr lang="ar-EG" sz="2400" dirty="0"/>
          </a:p>
        </p:txBody>
      </p:sp>
    </p:spTree>
    <p:extLst>
      <p:ext uri="{BB962C8B-B14F-4D97-AF65-F5344CB8AC3E}">
        <p14:creationId xmlns:p14="http://schemas.microsoft.com/office/powerpoint/2010/main" val="717700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1A236-AEB7-4E78-B75D-391A9FB5589A}"/>
              </a:ext>
            </a:extLst>
          </p:cNvPr>
          <p:cNvSpPr>
            <a:spLocks noGrp="1"/>
          </p:cNvSpPr>
          <p:nvPr>
            <p:ph type="title"/>
          </p:nvPr>
        </p:nvSpPr>
        <p:spPr/>
        <p:txBody>
          <a:bodyPr/>
          <a:lstStyle/>
          <a:p>
            <a:pPr algn="r"/>
            <a:r>
              <a:rPr lang="ar-SA" dirty="0"/>
              <a:t>الأساليب التي تمكن من بناء فريق عمل متماسك</a:t>
            </a:r>
            <a:r>
              <a:rPr lang="ar-EG" dirty="0"/>
              <a:t>:</a:t>
            </a:r>
          </a:p>
        </p:txBody>
      </p:sp>
      <p:sp>
        <p:nvSpPr>
          <p:cNvPr id="3" name="Content Placeholder 2">
            <a:extLst>
              <a:ext uri="{FF2B5EF4-FFF2-40B4-BE49-F238E27FC236}">
                <a16:creationId xmlns:a16="http://schemas.microsoft.com/office/drawing/2014/main" id="{F6095D43-3485-483F-9365-FC8CAF7A7DB5}"/>
              </a:ext>
            </a:extLst>
          </p:cNvPr>
          <p:cNvSpPr>
            <a:spLocks noGrp="1"/>
          </p:cNvSpPr>
          <p:nvPr>
            <p:ph idx="1"/>
          </p:nvPr>
        </p:nvSpPr>
        <p:spPr>
          <a:xfrm>
            <a:off x="1154954" y="2307101"/>
            <a:ext cx="10886991" cy="4403187"/>
          </a:xfrm>
        </p:spPr>
        <p:txBody>
          <a:bodyPr>
            <a:normAutofit/>
          </a:bodyPr>
          <a:lstStyle/>
          <a:p>
            <a:r>
              <a:rPr lang="ar-SA" sz="2000" dirty="0"/>
              <a:t>توفير قيادة مناسبة </a:t>
            </a:r>
            <a:r>
              <a:rPr lang="ar-EG" sz="2000" dirty="0"/>
              <a:t>للفريق</a:t>
            </a:r>
            <a:r>
              <a:rPr lang="ar-SA" sz="2000" dirty="0"/>
              <a:t> : تتمتع بالكفاءة للقيام بدورها وتغرس روح </a:t>
            </a:r>
            <a:r>
              <a:rPr lang="ar-DZ" sz="2000" dirty="0"/>
              <a:t>العمل الجماعي.</a:t>
            </a:r>
            <a:endParaRPr lang="en-US" sz="2000" dirty="0"/>
          </a:p>
          <a:p>
            <a:r>
              <a:rPr lang="ar-SA" sz="2000" dirty="0"/>
              <a:t>- تركيبة متنوعة </a:t>
            </a:r>
            <a:r>
              <a:rPr lang="ar-EG" sz="2000" dirty="0"/>
              <a:t>للفريق </a:t>
            </a:r>
            <a:r>
              <a:rPr lang="ar-SA" sz="2000" dirty="0"/>
              <a:t>: تشجع على مساهمة كل طرف</a:t>
            </a:r>
            <a:r>
              <a:rPr lang="ar-DZ" sz="2000" dirty="0"/>
              <a:t> ب</a:t>
            </a:r>
            <a:r>
              <a:rPr lang="ar-SA" sz="2000" dirty="0"/>
              <a:t>خبراته وقدراته.  </a:t>
            </a:r>
            <a:endParaRPr lang="en-US" sz="2000" dirty="0"/>
          </a:p>
          <a:p>
            <a:r>
              <a:rPr lang="ar-SA" sz="2000" dirty="0"/>
              <a:t>- تنمية روح الانتماء </a:t>
            </a:r>
            <a:r>
              <a:rPr lang="ar-EG" sz="2000" dirty="0"/>
              <a:t>للفريق</a:t>
            </a:r>
            <a:r>
              <a:rPr lang="ar-SA" sz="2000" dirty="0"/>
              <a:t> والالتزام بتقاليد</a:t>
            </a:r>
            <a:r>
              <a:rPr lang="ar-DZ" sz="2000" dirty="0"/>
              <a:t>ه</a:t>
            </a:r>
            <a:r>
              <a:rPr lang="ar-SA" sz="2000" dirty="0"/>
              <a:t> ومعايير</a:t>
            </a:r>
            <a:r>
              <a:rPr lang="ar-DZ" sz="2000" dirty="0"/>
              <a:t>ه </a:t>
            </a:r>
            <a:r>
              <a:rPr lang="ar-SA" sz="2000" dirty="0"/>
              <a:t>وأهدا</a:t>
            </a:r>
            <a:r>
              <a:rPr lang="ar-DZ" sz="2000" dirty="0"/>
              <a:t>فه، </a:t>
            </a:r>
            <a:r>
              <a:rPr lang="ar-SA" sz="2000" dirty="0"/>
              <a:t>وبالتالي يحقق كل عضو فيه أهدافه ويحصل على احتياجاته.  </a:t>
            </a:r>
            <a:endParaRPr lang="en-US" sz="2000" dirty="0"/>
          </a:p>
          <a:p>
            <a:r>
              <a:rPr lang="ar-SA" sz="2000" dirty="0"/>
              <a:t>- توفير مناخ ايجابي وصحي : يدعم حرية التعبير بكل صراحة وبدون تخوف.  </a:t>
            </a:r>
            <a:endParaRPr lang="ar-EG" sz="2000" dirty="0"/>
          </a:p>
          <a:p>
            <a:r>
              <a:rPr lang="ar-SA" sz="2000" dirty="0"/>
              <a:t>القدرة على ضبط أهداف قابلة للتحقيق : وذلك عن طريق وضع أهداف مناسبة لإمكانات ال</a:t>
            </a:r>
            <a:r>
              <a:rPr lang="ar-EG" sz="2000" dirty="0"/>
              <a:t>فريق</a:t>
            </a:r>
            <a:r>
              <a:rPr lang="ar-SA" sz="2000" dirty="0"/>
              <a:t> مع القدرة على تحقيقها.  </a:t>
            </a:r>
            <a:endParaRPr lang="en-US" sz="2000" dirty="0"/>
          </a:p>
          <a:p>
            <a:r>
              <a:rPr lang="ar-SA" sz="2000" dirty="0"/>
              <a:t>- توخي المرحلية في تحقيق الأهداف : بمعنى محاولة تحقيق الأهداف الخاصة بكل مرحلة، لأن تحقيق الأهداف يقوي الشعور بالانتماء</a:t>
            </a:r>
            <a:r>
              <a:rPr lang="ar-EG" sz="2000" dirty="0"/>
              <a:t> للفريق، </a:t>
            </a:r>
            <a:r>
              <a:rPr lang="ar-SA" sz="2000" dirty="0"/>
              <a:t>والفشل في ذلك يضعف روح الانتماء، ويؤدي إلى محاولات للهروب منه.  </a:t>
            </a:r>
            <a:endParaRPr lang="en-US" sz="2000" dirty="0"/>
          </a:p>
          <a:p>
            <a:r>
              <a:rPr lang="ar-EG" sz="2000" dirty="0"/>
              <a:t>- </a:t>
            </a:r>
            <a:r>
              <a:rPr lang="ar-SA" sz="2000" dirty="0"/>
              <a:t>استعمال الوسائل المناسبة : بحيث تكون آليات عمل مرنة، وطرق مستمدة من واقع </a:t>
            </a:r>
            <a:r>
              <a:rPr lang="ar-DZ" sz="2000" dirty="0"/>
              <a:t>المؤسسة وإمكاناتها. </a:t>
            </a:r>
            <a:endParaRPr lang="en-US" sz="2000" dirty="0"/>
          </a:p>
          <a:p>
            <a:r>
              <a:rPr lang="ar-SA" sz="2000" dirty="0"/>
              <a:t>ـ توضيح المهام وتطوير أساليب التواصل، وذلك لتسه</a:t>
            </a:r>
            <a:r>
              <a:rPr lang="ar-DZ" sz="2000" dirty="0"/>
              <a:t>ي</a:t>
            </a:r>
            <a:r>
              <a:rPr lang="ar-SA" sz="2000" dirty="0"/>
              <a:t>ل تقارب أفراد</a:t>
            </a:r>
            <a:r>
              <a:rPr lang="ar-DZ" sz="2000" dirty="0"/>
              <a:t> الفريق </a:t>
            </a:r>
            <a:r>
              <a:rPr lang="ar-SA" sz="2000" dirty="0"/>
              <a:t>وتبادل أفكارهم</a:t>
            </a:r>
            <a:r>
              <a:rPr lang="ar-DZ" sz="2000" dirty="0"/>
              <a:t>.</a:t>
            </a:r>
            <a:endParaRPr lang="en-US" sz="2000" dirty="0"/>
          </a:p>
          <a:p>
            <a:endParaRPr lang="en-US" sz="2000" dirty="0"/>
          </a:p>
          <a:p>
            <a:endParaRPr lang="ar-EG" sz="2000" dirty="0"/>
          </a:p>
        </p:txBody>
      </p:sp>
    </p:spTree>
    <p:extLst>
      <p:ext uri="{BB962C8B-B14F-4D97-AF65-F5344CB8AC3E}">
        <p14:creationId xmlns:p14="http://schemas.microsoft.com/office/powerpoint/2010/main" val="3570793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6F761-937D-447B-A146-6ACE073BFE12}"/>
              </a:ext>
            </a:extLst>
          </p:cNvPr>
          <p:cNvSpPr>
            <a:spLocks noGrp="1"/>
          </p:cNvSpPr>
          <p:nvPr>
            <p:ph type="title"/>
          </p:nvPr>
        </p:nvSpPr>
        <p:spPr/>
        <p:txBody>
          <a:bodyPr/>
          <a:lstStyle/>
          <a:p>
            <a:pPr algn="r"/>
            <a:r>
              <a:rPr lang="ar-EG" dirty="0"/>
              <a:t>متطلبات تكوين فرق العمل المتماسكة</a:t>
            </a:r>
          </a:p>
        </p:txBody>
      </p:sp>
      <p:sp>
        <p:nvSpPr>
          <p:cNvPr id="3" name="Content Placeholder 2">
            <a:extLst>
              <a:ext uri="{FF2B5EF4-FFF2-40B4-BE49-F238E27FC236}">
                <a16:creationId xmlns:a16="http://schemas.microsoft.com/office/drawing/2014/main" id="{880BF3B4-24E1-46AA-910F-0F87546D7421}"/>
              </a:ext>
            </a:extLst>
          </p:cNvPr>
          <p:cNvSpPr>
            <a:spLocks noGrp="1"/>
          </p:cNvSpPr>
          <p:nvPr>
            <p:ph idx="1"/>
          </p:nvPr>
        </p:nvSpPr>
        <p:spPr>
          <a:xfrm>
            <a:off x="1154954" y="2603500"/>
            <a:ext cx="10858855" cy="4254500"/>
          </a:xfrm>
        </p:spPr>
        <p:txBody>
          <a:bodyPr>
            <a:normAutofit/>
          </a:bodyPr>
          <a:lstStyle/>
          <a:p>
            <a:r>
              <a:rPr lang="ar-SA" sz="2400" dirty="0"/>
              <a:t>الحفاظ على الثوابت عند حصول أي تغيير مهما كان صغيراً. </a:t>
            </a:r>
            <a:endParaRPr lang="en-US" sz="2400" dirty="0"/>
          </a:p>
          <a:p>
            <a:r>
              <a:rPr lang="ar-SA" sz="2400" dirty="0"/>
              <a:t>- توخي أسلوب التعزيز عند إحراز الهدف المنشود.  </a:t>
            </a:r>
            <a:endParaRPr lang="en-US" sz="2400" dirty="0"/>
          </a:p>
          <a:p>
            <a:r>
              <a:rPr lang="ar-SA" sz="2400" dirty="0"/>
              <a:t>- مراعاة الوقت اللازم والمناسب عند إدخال أي تغيير على الفريق، لأنه من الصعب تغيير الأفكار والمو</a:t>
            </a:r>
            <a:r>
              <a:rPr lang="ar-DZ" sz="2400" dirty="0"/>
              <a:t>ا</a:t>
            </a:r>
            <a:r>
              <a:rPr lang="ar-SA" sz="2400" dirty="0"/>
              <a:t>قف بسرعة. </a:t>
            </a:r>
            <a:endParaRPr lang="en-US" sz="2400" dirty="0"/>
          </a:p>
          <a:p>
            <a:r>
              <a:rPr lang="ar-SA" sz="2400" dirty="0"/>
              <a:t>- </a:t>
            </a:r>
            <a:r>
              <a:rPr lang="ar-DZ" sz="2400" dirty="0"/>
              <a:t>مشاركة</a:t>
            </a:r>
            <a:r>
              <a:rPr lang="ar-SA" sz="2400" dirty="0"/>
              <a:t> كل الأعضاء في اتخاذ القرارات</a:t>
            </a:r>
            <a:r>
              <a:rPr lang="ar-DZ" sz="2400" dirty="0"/>
              <a:t>، </a:t>
            </a:r>
            <a:r>
              <a:rPr lang="ar-SA" sz="2400" dirty="0"/>
              <a:t>على اعتبار ان ذلك يولد طاقة إضافية للعمل.</a:t>
            </a:r>
            <a:endParaRPr lang="ar-EG" sz="2400" dirty="0"/>
          </a:p>
          <a:p>
            <a:r>
              <a:rPr lang="ar-SA" sz="2400" dirty="0"/>
              <a:t>الاستمرارية : وتعني محاولة تقوية الترابط والانسجام بين أعضاء الفريق مع مرور الوقت باستمرار.  </a:t>
            </a:r>
            <a:endParaRPr lang="en-US" sz="2400" dirty="0"/>
          </a:p>
          <a:p>
            <a:r>
              <a:rPr lang="ar-SA" sz="2400" dirty="0"/>
              <a:t>- الانسجام : ويعني أن يكون للفريق ملامح محددة من خلال القيم والتصورات التي تقوي درجة التماسك بين أعضائه وتقرب بينهم.  </a:t>
            </a:r>
            <a:endParaRPr lang="en-US" sz="2400" dirty="0"/>
          </a:p>
          <a:p>
            <a:endParaRPr lang="ar-EG" sz="3600" dirty="0"/>
          </a:p>
        </p:txBody>
      </p:sp>
    </p:spTree>
    <p:extLst>
      <p:ext uri="{BB962C8B-B14F-4D97-AF65-F5344CB8AC3E}">
        <p14:creationId xmlns:p14="http://schemas.microsoft.com/office/powerpoint/2010/main" val="2878885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05477-561F-4E4E-B355-730E6DA24B06}"/>
              </a:ext>
            </a:extLst>
          </p:cNvPr>
          <p:cNvSpPr>
            <a:spLocks noGrp="1"/>
          </p:cNvSpPr>
          <p:nvPr>
            <p:ph type="title"/>
          </p:nvPr>
        </p:nvSpPr>
        <p:spPr>
          <a:xfrm>
            <a:off x="1154954" y="506437"/>
            <a:ext cx="9339544" cy="1174195"/>
          </a:xfrm>
        </p:spPr>
        <p:txBody>
          <a:bodyPr/>
          <a:lstStyle/>
          <a:p>
            <a:pPr algn="r"/>
            <a:r>
              <a:rPr lang="ar-SA" b="1" dirty="0"/>
              <a:t>الفريق الفعال : </a:t>
            </a:r>
            <a:br>
              <a:rPr lang="en-US" b="1" dirty="0"/>
            </a:br>
            <a:endParaRPr lang="ar-EG" dirty="0"/>
          </a:p>
        </p:txBody>
      </p:sp>
      <p:sp>
        <p:nvSpPr>
          <p:cNvPr id="3" name="Content Placeholder 2">
            <a:extLst>
              <a:ext uri="{FF2B5EF4-FFF2-40B4-BE49-F238E27FC236}">
                <a16:creationId xmlns:a16="http://schemas.microsoft.com/office/drawing/2014/main" id="{AD994787-7AFC-4125-8371-31FAD662C456}"/>
              </a:ext>
            </a:extLst>
          </p:cNvPr>
          <p:cNvSpPr>
            <a:spLocks noGrp="1"/>
          </p:cNvSpPr>
          <p:nvPr>
            <p:ph idx="1"/>
          </p:nvPr>
        </p:nvSpPr>
        <p:spPr>
          <a:xfrm>
            <a:off x="1154954" y="2603500"/>
            <a:ext cx="10479028" cy="3416300"/>
          </a:xfrm>
        </p:spPr>
        <p:txBody>
          <a:bodyPr>
            <a:normAutofit fontScale="92500" lnSpcReduction="10000"/>
          </a:bodyPr>
          <a:lstStyle/>
          <a:p>
            <a:r>
              <a:rPr lang="ar-SA" sz="2400" dirty="0"/>
              <a:t>وهو عبارة عن مجموعة من الأفراد تتفق على هدف مشترك، وتتفق أيضاً على أن العمل الجماعي هو أفضل وسيلة لتحقيق هذا الهدف، وتتمثل مواصفات الفريق الفعال في :</a:t>
            </a:r>
            <a:endParaRPr lang="ar-EG" sz="2400" dirty="0"/>
          </a:p>
          <a:p>
            <a:r>
              <a:rPr lang="ar-EG" sz="2400" dirty="0"/>
              <a:t>المساهمة.</a:t>
            </a:r>
          </a:p>
          <a:p>
            <a:r>
              <a:rPr lang="ar-EG" sz="2400" dirty="0"/>
              <a:t>التعاون.</a:t>
            </a:r>
          </a:p>
          <a:p>
            <a:r>
              <a:rPr lang="ar-EG" sz="2400" dirty="0"/>
              <a:t>الاتصال.</a:t>
            </a:r>
          </a:p>
          <a:p>
            <a:r>
              <a:rPr lang="ar-EG" sz="2400" dirty="0"/>
              <a:t>التحدى.</a:t>
            </a:r>
            <a:r>
              <a:rPr lang="ar-SA" sz="2400" dirty="0"/>
              <a:t> </a:t>
            </a:r>
            <a:endParaRPr lang="ar-EG" sz="2400" dirty="0"/>
          </a:p>
          <a:p>
            <a:pPr marL="0" indent="0">
              <a:buNone/>
            </a:pPr>
            <a:r>
              <a:rPr lang="ar-EG" sz="2400" dirty="0"/>
              <a:t> </a:t>
            </a:r>
            <a:endParaRPr lang="en-US" sz="2400" dirty="0"/>
          </a:p>
          <a:p>
            <a:endParaRPr lang="ar-EG" sz="2400" dirty="0"/>
          </a:p>
        </p:txBody>
      </p:sp>
    </p:spTree>
    <p:extLst>
      <p:ext uri="{BB962C8B-B14F-4D97-AF65-F5344CB8AC3E}">
        <p14:creationId xmlns:p14="http://schemas.microsoft.com/office/powerpoint/2010/main" val="3831342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A843E-4E11-41B4-BB2C-AA2D2D9D35C8}"/>
              </a:ext>
            </a:extLst>
          </p:cNvPr>
          <p:cNvSpPr>
            <a:spLocks noGrp="1"/>
          </p:cNvSpPr>
          <p:nvPr>
            <p:ph type="title"/>
          </p:nvPr>
        </p:nvSpPr>
        <p:spPr>
          <a:xfrm>
            <a:off x="1154954" y="703385"/>
            <a:ext cx="9142597" cy="977247"/>
          </a:xfrm>
        </p:spPr>
        <p:txBody>
          <a:bodyPr/>
          <a:lstStyle/>
          <a:p>
            <a:pPr algn="r"/>
            <a:r>
              <a:rPr lang="ar-SA" dirty="0"/>
              <a:t>مفهوم معدلات الأداء : </a:t>
            </a:r>
            <a:br>
              <a:rPr lang="en-US" dirty="0"/>
            </a:br>
            <a:endParaRPr lang="ar-EG" dirty="0"/>
          </a:p>
        </p:txBody>
      </p:sp>
      <p:sp>
        <p:nvSpPr>
          <p:cNvPr id="3" name="Content Placeholder 2">
            <a:extLst>
              <a:ext uri="{FF2B5EF4-FFF2-40B4-BE49-F238E27FC236}">
                <a16:creationId xmlns:a16="http://schemas.microsoft.com/office/drawing/2014/main" id="{E774863F-7439-4676-B705-D1E9F459E69C}"/>
              </a:ext>
            </a:extLst>
          </p:cNvPr>
          <p:cNvSpPr>
            <a:spLocks noGrp="1"/>
          </p:cNvSpPr>
          <p:nvPr>
            <p:ph idx="1"/>
          </p:nvPr>
        </p:nvSpPr>
        <p:spPr>
          <a:xfrm>
            <a:off x="0" y="2236763"/>
            <a:ext cx="12084148" cy="4621237"/>
          </a:xfrm>
        </p:spPr>
        <p:txBody>
          <a:bodyPr>
            <a:normAutofit/>
          </a:bodyPr>
          <a:lstStyle/>
          <a:p>
            <a:r>
              <a:rPr lang="ar-SA" sz="2800" dirty="0"/>
              <a:t>وهي عبارة عن مقاييس كمية وزمنية ونوعية لعمل معين وتوضع المعدلات عادة على أساس الأداء الجيد أو فوق المتوسط أو العادي أو الضعيف، وذلك لما تتطلبه حركية وظائف اليوم، وضرورة تحقيق تقدم ملحوظ فيها</a:t>
            </a:r>
            <a:r>
              <a:rPr lang="ar-EG" sz="2800" dirty="0"/>
              <a:t>.</a:t>
            </a:r>
          </a:p>
          <a:p>
            <a:r>
              <a:rPr lang="ar-SA" sz="2400" dirty="0"/>
              <a:t>وتوجد مجموعة من الشروط التي تجعل قياس معدلات الأداء سليمة ومنها : </a:t>
            </a:r>
            <a:endParaRPr lang="en-US" sz="2400" dirty="0"/>
          </a:p>
          <a:p>
            <a:pPr lvl="0"/>
            <a:r>
              <a:rPr lang="ar-SA" sz="2400" dirty="0"/>
              <a:t>إعطاء معنى وقيمة لكل مجهود مبذول.  </a:t>
            </a:r>
            <a:endParaRPr lang="en-US" sz="2400" dirty="0"/>
          </a:p>
          <a:p>
            <a:r>
              <a:rPr lang="ar-SA" sz="2400" dirty="0"/>
              <a:t>التأكيد على قيمة التعاون بين الأفراد لإنجاز الهدف المنشود</a:t>
            </a:r>
            <a:r>
              <a:rPr lang="ar-EG" sz="2400" dirty="0"/>
              <a:t> و</a:t>
            </a:r>
            <a:r>
              <a:rPr lang="ar-SA" sz="2400" dirty="0"/>
              <a:t>تعظيم الإحساس بالانجاز.  </a:t>
            </a:r>
            <a:endParaRPr lang="en-US" sz="2400" dirty="0"/>
          </a:p>
          <a:p>
            <a:r>
              <a:rPr lang="ar-SA" sz="2400" dirty="0"/>
              <a:t>تعميق الشعور نحو التقدم في العمل</a:t>
            </a:r>
            <a:r>
              <a:rPr lang="ar-EG" sz="2400" dirty="0"/>
              <a:t> و</a:t>
            </a:r>
            <a:r>
              <a:rPr lang="ar-SA" sz="2400" dirty="0"/>
              <a:t>مشاركة الأتباع مع القائد عند قياس الأداء.  </a:t>
            </a:r>
            <a:endParaRPr lang="en-US" sz="2400" dirty="0"/>
          </a:p>
          <a:p>
            <a:endParaRPr lang="ar-EG" sz="2800" dirty="0"/>
          </a:p>
        </p:txBody>
      </p:sp>
    </p:spTree>
    <p:extLst>
      <p:ext uri="{BB962C8B-B14F-4D97-AF65-F5344CB8AC3E}">
        <p14:creationId xmlns:p14="http://schemas.microsoft.com/office/powerpoint/2010/main" val="2219529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41</TotalTime>
  <Words>1325</Words>
  <Application>Microsoft Office PowerPoint</Application>
  <PresentationFormat>Widescreen</PresentationFormat>
  <Paragraphs>74</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Gill Sans MT</vt:lpstr>
      <vt:lpstr>PT Bold Heading</vt:lpstr>
      <vt:lpstr>Gallery</vt:lpstr>
      <vt:lpstr>إدارة فرق العمل  و قياس الأداء المتوازن  </vt:lpstr>
      <vt:lpstr>مقدمــــة</vt:lpstr>
      <vt:lpstr>مفهوم الفريق :  </vt:lpstr>
      <vt:lpstr>مميزات العمل في الفريق :</vt:lpstr>
      <vt:lpstr>العوامل المساعدة على رفع أداء الفريق:</vt:lpstr>
      <vt:lpstr>الأساليب التي تمكن من بناء فريق عمل متماسك:</vt:lpstr>
      <vt:lpstr>متطلبات تكوين فرق العمل المتماسكة</vt:lpstr>
      <vt:lpstr>الفريق الفعال :  </vt:lpstr>
      <vt:lpstr>مفهوم معدلات الأداء :  </vt:lpstr>
      <vt:lpstr>أنواع معدلات الأداء :  </vt:lpstr>
      <vt:lpstr>بطاقة الأداء المتوازن :</vt:lpstr>
      <vt:lpstr>أبعاد بطاقة الأداء المتوازن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فرق العمل  و قياس الأداء المتوازن  </dc:title>
  <dc:creator>CoreMasr</dc:creator>
  <cp:lastModifiedBy>CoreMasr</cp:lastModifiedBy>
  <cp:revision>7</cp:revision>
  <dcterms:created xsi:type="dcterms:W3CDTF">2020-04-05T15:32:02Z</dcterms:created>
  <dcterms:modified xsi:type="dcterms:W3CDTF">2020-04-05T16:14:27Z</dcterms:modified>
</cp:coreProperties>
</file>